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4825" indent="-47625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9650" indent="-95250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4475" indent="-142875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20888" indent="-192088" algn="l" rtl="0" eaLnBrk="0" fontAlgn="base" hangingPunct="0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  <a:srgbClr val="FC1604"/>
    <a:srgbClr val="DDDDDD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6EB544-6469-481A-A12B-76E9DB6174DE}" v="2" dt="2023-02-28T14:19:1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5" autoAdjust="0"/>
    <p:restoredTop sz="95027" autoAdjust="0"/>
  </p:normalViewPr>
  <p:slideViewPr>
    <p:cSldViewPr>
      <p:cViewPr>
        <p:scale>
          <a:sx n="33" d="100"/>
          <a:sy n="33" d="100"/>
        </p:scale>
        <p:origin x="438" y="-984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ytor Heytor" userId="c2b6140d0aabaf14" providerId="LiveId" clId="{0E6EB544-6469-481A-A12B-76E9DB6174DE}"/>
    <pc:docChg chg="modSld">
      <pc:chgData name="Heytor Heytor" userId="c2b6140d0aabaf14" providerId="LiveId" clId="{0E6EB544-6469-481A-A12B-76E9DB6174DE}" dt="2023-02-28T14:19:25.883" v="8" actId="167"/>
      <pc:docMkLst>
        <pc:docMk/>
      </pc:docMkLst>
      <pc:sldChg chg="addSp delSp modSp mod">
        <pc:chgData name="Heytor Heytor" userId="c2b6140d0aabaf14" providerId="LiveId" clId="{0E6EB544-6469-481A-A12B-76E9DB6174DE}" dt="2023-02-28T14:19:25.883" v="8" actId="167"/>
        <pc:sldMkLst>
          <pc:docMk/>
          <pc:sldMk cId="0" sldId="256"/>
        </pc:sldMkLst>
        <pc:picChg chg="add mod ord">
          <ac:chgData name="Heytor Heytor" userId="c2b6140d0aabaf14" providerId="LiveId" clId="{0E6EB544-6469-481A-A12B-76E9DB6174DE}" dt="2023-02-28T14:19:25.883" v="8" actId="167"/>
          <ac:picMkLst>
            <pc:docMk/>
            <pc:sldMk cId="0" sldId="256"/>
            <ac:picMk id="3" creationId="{8C15637F-2237-E334-F327-1B1ED64AF7BD}"/>
          </ac:picMkLst>
        </pc:picChg>
        <pc:picChg chg="del">
          <ac:chgData name="Heytor Heytor" userId="c2b6140d0aabaf14" providerId="LiveId" clId="{0E6EB544-6469-481A-A12B-76E9DB6174DE}" dt="2023-02-28T14:19:10.407" v="0" actId="478"/>
          <ac:picMkLst>
            <pc:docMk/>
            <pc:sldMk cId="0" sldId="256"/>
            <ac:picMk id="102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73B94A6-2A22-4015-AA12-231BF4ACF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F21F75B-ED50-4D4E-AF55-A33C790EF5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2305157-E2AB-46CB-B09D-9819AAA0E702}" type="datetimeFigureOut">
              <a:rPr lang="pt-BR"/>
              <a:pPr>
                <a:defRPr/>
              </a:pPr>
              <a:t>28/02/2023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6DD8D65D-A38A-4FB6-B67F-75B09568A5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1AA19906-811F-48B2-8318-0883B47C2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35BEBE-F142-4015-ADF0-1A7123B837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CF4F5F-D93C-4703-88AD-8ED0C77F9D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8FC987-FCA7-49B4-838D-ADCF3DEA5E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662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8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96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44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208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6259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6pPr>
    <a:lvl7pPr marL="3031510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7pPr>
    <a:lvl8pPr marL="3536762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8pPr>
    <a:lvl9pPr marL="4042014" algn="l" defTabSz="1010503" rtl="0" eaLnBrk="1" latinLnBrk="0" hangingPunct="1">
      <a:defRPr sz="13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:a16="http://schemas.microsoft.com/office/drawing/2014/main" id="{8333FA87-07FE-41F3-AD15-4CD9D41ADF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:a16="http://schemas.microsoft.com/office/drawing/2014/main" id="{EF7EA6FE-3400-43D9-94A7-533254BF56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pt-BR" altLang="pt-BR" sz="1326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:a16="http://schemas.microsoft.com/office/drawing/2014/main" id="{4B6C62C6-B00F-4BE7-8983-B8F6578312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5B1372-C2A2-482E-B588-671CD8D31012}" type="slidenum">
              <a:rPr lang="pt-BR" altLang="pt-BR" sz="1200"/>
              <a:pPr/>
              <a:t>1</a:t>
            </a:fld>
            <a:endParaRPr lang="pt-BR" altLang="pt-B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106" y="16105001"/>
            <a:ext cx="27539078" cy="1111064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211" y="29375673"/>
            <a:ext cx="22678867" cy="1324971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4E3EC8-4AB6-4E09-8358-2DFA863A33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33254-26CD-48E2-B478-70BC42035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0BA580-6239-4FB6-82BE-B653713515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D5103-1C3C-4CBC-B3B6-4C8C10177A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143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B84EA6-EFB3-4D57-84BF-F3C0B19E19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641EB9-1EC1-4DC1-898B-FEF4C5D5EF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454F5A-ABCE-4017-90EF-4B692A32B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28D6E-EC09-47C3-ACEF-4E0FF5830C8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862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961" y="2076222"/>
            <a:ext cx="7288728" cy="4423303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600" y="2076222"/>
            <a:ext cx="21716983" cy="4423303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14B40A-B392-4337-BD90-9679B73796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3E234B-EE5C-47CA-9776-0A4F5BC19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43B700-43E4-4B48-915E-EB8AA8326F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8B01AA-8407-45F1-8FA0-086F6A05EF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949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744B03-D4A2-48B1-BA71-43E19EA883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9C230D-0B0D-4DF3-840A-6BC32F4F3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99AD9-0895-4589-B052-943F62241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21C1A8-C061-4394-B34E-542EBFA1C6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824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8675" y="33312874"/>
            <a:ext cx="27540665" cy="10295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8675" y="21971755"/>
            <a:ext cx="27540665" cy="1134112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947873-5A82-445D-9984-72354AC6E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AB06F2-66E6-4F64-A70E-2C3B44341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6F1D52-93A4-44BE-A762-238C4A6DCD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1E6B0-0729-4AEB-BB52-A0D989EA4FA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206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600" y="12095418"/>
            <a:ext cx="14502856" cy="342138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5833" y="12095418"/>
            <a:ext cx="14502857" cy="342138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267495-0DC9-4080-AE26-BC190F1B9C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70A5A2-EAEF-4B8C-AB9C-57DCB798F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08D139-0ABB-4421-8CD6-7EB249DD0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10BC-A9E4-4EBF-A130-E0BC3576AF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3539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600" y="11603983"/>
            <a:ext cx="14313971" cy="4836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600" y="16440244"/>
            <a:ext cx="14313971" cy="29869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69" y="11603983"/>
            <a:ext cx="14320320" cy="4836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69" y="16440244"/>
            <a:ext cx="14320320" cy="29869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DAE0E3-1474-48A9-9FE4-3D8DD9026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E5D540-6D47-4FD4-A6C4-7D6EE094D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248E45-64D1-4828-8DF0-4ECDFF9369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94FFA-CDCC-4668-9A58-ADFF91CA9E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919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BC1262-CBC5-4822-B374-AC7815A70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B4680-1CD9-4B5D-8D57-2B2920617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61FD01-E4BF-412F-83E8-3998338B5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21A83-5884-4962-A9C3-4227B6B43DF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862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3252D1-2C16-43ED-9145-37A9DEE71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C5BE4A-318A-4116-883D-F87F917E8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607C23-59E0-4757-B4B4-C11EC6583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F4502-33C5-4244-8B81-9BCF05F490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374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600" y="2064794"/>
            <a:ext cx="10658496" cy="8782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977" y="2064793"/>
            <a:ext cx="18110713" cy="44244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600" y="10847781"/>
            <a:ext cx="10658496" cy="35461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0EF97F-FBE6-4222-B4B2-053D090E67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5BA8A5-3D63-43CB-A29D-1D81D746D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9E0D1B-83B3-46F9-AA69-2889B95B0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FEE95-201D-443A-92E9-D434767F8E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971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655" y="36288156"/>
            <a:ext cx="19439254" cy="42838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655" y="4632450"/>
            <a:ext cx="19439254" cy="311033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655" y="40572028"/>
            <a:ext cx="19439254" cy="6083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923E02-070F-44DF-90BC-265B52908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9E316E-EE34-4314-99C1-DE485F19E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58F9E0-4B46-49F6-A0AC-B8E66410D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2675D-ECF4-483B-BF22-3EF44243DEF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047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rgbClr val="767676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6B00C1-1DB4-4022-A41A-176C1AF23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57612" cy="719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F03E08-0956-419C-8BA0-ACD02BB66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57612" cy="285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09AC84-49EB-4F29-BD8C-5EB538FCDB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39838"/>
            <a:ext cx="7558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77B60-6843-4295-B3E9-42B84C2F47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638" y="39339838"/>
            <a:ext cx="102600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C7EBE8-6DA6-4394-8C3B-1A4270E401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363" y="39339838"/>
            <a:ext cx="75580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/>
            </a:lvl1pPr>
          </a:lstStyle>
          <a:p>
            <a:fld id="{E33D4D22-4B59-4EC7-8F3C-1DC1E8F7EB7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8C15637F-2237-E334-F327-1B1ED64AF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824" y="77187"/>
            <a:ext cx="15521716" cy="6965370"/>
          </a:xfrm>
          <a:prstGeom prst="rect">
            <a:avLst/>
          </a:prstGeom>
        </p:spPr>
      </p:pic>
      <p:sp>
        <p:nvSpPr>
          <p:cNvPr id="2055" name="Rectangle 7">
            <a:extLst>
              <a:ext uri="{FF2B5EF4-FFF2-40B4-BE49-F238E27FC236}">
                <a16:creationId xmlns:a16="http://schemas.microsoft.com/office/drawing/2014/main" id="{973D8ACF-2327-4162-8AEC-F8D325AB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1447191"/>
            <a:ext cx="13996987" cy="834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cs typeface="Arial" pitchFamily="34" charset="0"/>
              </a:rPr>
              <a:t>INTRODUÇÃO</a:t>
            </a:r>
          </a:p>
          <a:p>
            <a:pPr indent="449263" algn="just" eaLnBrk="1" hangingPunct="1">
              <a:defRPr/>
            </a:pPr>
            <a:endParaRPr lang="pt-BR" sz="2800" dirty="0">
              <a:cs typeface="Arial" pitchFamily="34" charset="0"/>
            </a:endParaRP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	Nos últimos anos, a cultura do amendoim no Brasil tem apresentado crescimento significativo em área de semeadura e em produtividade, devido principalmente a inserção da cultura em áreas em reforma de canaviais. Entretanto, as culturas estão sujeitas a fatores que podem causar interferências negativas na produtividade. Dentre eles, a competição das plantas daninhas com o amendoim pode causar perdas de até 80% (Nepomuceno et al., 2007).</a:t>
            </a: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As plantas daninhas competem com as culturas agrícolas principalmente por água, luz, nutrientes e espaço (PITELLI, 1987). Espécies trepadeiras, como as </a:t>
            </a:r>
            <a:r>
              <a:rPr lang="pt-BR" sz="2800" dirty="0" err="1">
                <a:cs typeface="Arial" pitchFamily="34" charset="0"/>
              </a:rPr>
              <a:t>mucuna</a:t>
            </a:r>
            <a:r>
              <a:rPr lang="pt-BR" sz="2800" dirty="0">
                <a:cs typeface="Arial" pitchFamily="34" charset="0"/>
              </a:rPr>
              <a:t>-preta e cordas de viola, são plantas que além de competir por água e nutrientes, tem forte potencial competitivo por luz e espaço, já que essas plantas se entrelaçam nas culturas, causando o sombreamento e ocupando maior espaço, não permitindo a expansão (i.e. desenvolvimento) da cultura. </a:t>
            </a:r>
          </a:p>
          <a:p>
            <a:pPr indent="457200" algn="just">
              <a:defRPr/>
            </a:pPr>
            <a:r>
              <a:rPr lang="pt-BR" sz="2800" dirty="0">
                <a:cs typeface="Arial" pitchFamily="34" charset="0"/>
              </a:rPr>
              <a:t>De acordo com Carol et al. (2003), a absorção de luz é de fundamental importância para a realização dos principais processos fisiológicos, dentre eles, a fotossíntese. Como plantas de </a:t>
            </a:r>
            <a:r>
              <a:rPr lang="pt-BR" sz="2800" dirty="0" err="1">
                <a:cs typeface="Arial" pitchFamily="34" charset="0"/>
              </a:rPr>
              <a:t>mucuna</a:t>
            </a:r>
            <a:r>
              <a:rPr lang="pt-BR" sz="2800" dirty="0">
                <a:cs typeface="Arial" pitchFamily="34" charset="0"/>
              </a:rPr>
              <a:t>-preta se entrelaçam nas culturas, é necessário determinar qual o impacto que essas plantas podem ter sob a capacidade de interceptação de radiação </a:t>
            </a:r>
            <a:r>
              <a:rPr lang="pt-BR" sz="2800" dirty="0" err="1">
                <a:cs typeface="Arial" pitchFamily="34" charset="0"/>
              </a:rPr>
              <a:t>fotossinteticamente</a:t>
            </a:r>
            <a:r>
              <a:rPr lang="pt-BR" sz="2800" dirty="0">
                <a:cs typeface="Arial" pitchFamily="34" charset="0"/>
              </a:rPr>
              <a:t> ativa pelo amendoim.</a:t>
            </a:r>
          </a:p>
        </p:txBody>
      </p:sp>
      <p:sp>
        <p:nvSpPr>
          <p:cNvPr id="1034" name="Rectangle 8">
            <a:extLst>
              <a:ext uri="{FF2B5EF4-FFF2-40B4-BE49-F238E27FC236}">
                <a16:creationId xmlns:a16="http://schemas.microsoft.com/office/drawing/2014/main" id="{FD7C8D50-2D8B-475B-B9B9-67768EE7E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4995" y="11447191"/>
            <a:ext cx="14267656" cy="1264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cs typeface="Arial" pitchFamily="34" charset="0"/>
              </a:rPr>
              <a:t>MATERIAIS E MÉTODOS</a:t>
            </a:r>
            <a:endParaRPr lang="pt-BR" sz="3200" dirty="0">
              <a:solidFill>
                <a:srgbClr val="006C31"/>
              </a:solidFill>
              <a:cs typeface="Arial" pitchFamily="34" charset="0"/>
            </a:endParaRPr>
          </a:p>
          <a:p>
            <a:pPr indent="449263" algn="just" eaLnBrk="1" hangingPunct="1">
              <a:defRPr/>
            </a:pPr>
            <a:endParaRPr lang="pt-BR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cs typeface="Arial" pitchFamily="34" charset="0"/>
              </a:rPr>
              <a:t>	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delineamento experimental foi em blocos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casualizados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 6 densidades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(0, 1, 2, 3, 4 e 5 plantas/m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A cultivar de amendoim utilizada foi a IAC OL3, que possui ciclo curto (cerca de 125 e 130 dias), teor de ácido oleico variando entre (70 e 80%) e produtividade média de 4.500 kg/ha.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semeadura foi realizada em caixas de amianto (74 cm x 74 cm x 25 cm), com capacidade de 87 L. Em cada caixa foram semeadas 30 sementes de amendoim/metro, utilizando uma mistura de solo (Latossolo Vermelho Escuro e Areia de Rio) na proporção 2:1. Após 15 dias da semeadura do amendoim, foi realizado o plantio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de acordo com as densidades (0, 1, 2, 3, 4 e 5 plantas/m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Aos 47, 59, 72, 80, 95 e 111 dias após a semeadura (DAS), foi realizada a determinação da interceptação da radiação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(RFA), utilizando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ceptômetro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AccuPAR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LP- 80 (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Decagon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devices, Inc.,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Pullman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EUA), que é uma sonda com 80 sensores quânticos de radiação PAR (400 a 700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nm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avaliações aos 47 e 59 DAS foram realizadas determinando a RFA acima e abaixo do dossel do amendoim, visto que, 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ainda não apresentava tamanho suficiente para interceptar a radiação solar da cultura. Após os 59 DAS, as determinações da RFA levaram em consideração o sombreamento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no amendoim e, por isso, foram realizadas avaliações acima, no meio e abaixo dossel das plantas.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final do experimento (130 DAS), foi realizada a colheita manual do amendoim e da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e as plantas foram acondicionadas em sacos de papel, devidamente identificados e colocadas para secar em estufa a 65ºC por 72 horas para determinação da massa seca da parte aérea das plantas. Além disso, após a colheita, foi determinado o número e massa das vagens.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spcBef>
                <a:spcPts val="0"/>
              </a:spcBef>
              <a:spcAft>
                <a:spcPts val="0"/>
              </a:spcAft>
            </a:pP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dados obtidos foram submetidos a análise de variância pelo teste F, com as médias comparadas pelo teste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Tukey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ao nível de 5% de probabilidade. Quando significativo, as médias foram submetidas à análise de regressão.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5" name="Rectangle 10">
            <a:extLst>
              <a:ext uri="{FF2B5EF4-FFF2-40B4-BE49-F238E27FC236}">
                <a16:creationId xmlns:a16="http://schemas.microsoft.com/office/drawing/2014/main" id="{87CAA703-B529-4A33-8F66-FA01FF5F6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186" y="38018143"/>
            <a:ext cx="28244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5725" algn="ctr" eaLnBrk="1" hangingPunct="1">
              <a:defRPr/>
            </a:pPr>
            <a:r>
              <a:rPr lang="pt-BR" sz="2800" b="1" dirty="0">
                <a:solidFill>
                  <a:srgbClr val="006C31"/>
                </a:solidFill>
                <a:latin typeface="Arial" charset="0"/>
                <a:cs typeface="Times New Roman" pitchFamily="18" charset="0"/>
              </a:rPr>
              <a:t>CONCLUSÃO</a:t>
            </a:r>
          </a:p>
          <a:p>
            <a:pPr indent="85725" algn="ctr" eaLnBrk="1" hangingPunct="1">
              <a:defRPr/>
            </a:pPr>
            <a:endParaRPr lang="pt-BR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  <a:p>
            <a:pPr>
              <a:defRPr/>
            </a:pPr>
            <a:r>
              <a:rPr lang="pt-BR" sz="2800" dirty="0"/>
              <a:t>	</a:t>
            </a:r>
            <a:r>
              <a:rPr lang="pt-BR" sz="2800" dirty="0">
                <a:solidFill>
                  <a:srgbClr val="00B050"/>
                </a:solidFill>
              </a:rPr>
              <a:t>●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é uma planta bastante agressiva em convivência com a cultura do amendoim, sendo prejudicial na densidade de uma ou mais plantas /m</a:t>
            </a:r>
            <a:r>
              <a:rPr lang="pt-BR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quando, em média, reduz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90% d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interceptação da radiação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70% da massa vegetativa e </a:t>
            </a:r>
            <a:r>
              <a:rPr lang="pt-BR" sz="2800" dirty="0">
                <a:solidFill>
                  <a:srgbClr val="222222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≅</a:t>
            </a:r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76%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produtividade de vagens e sementes do amendoim.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2800" dirty="0"/>
              <a:t>.</a:t>
            </a:r>
          </a:p>
          <a:p>
            <a:pPr>
              <a:defRPr/>
            </a:pPr>
            <a:endParaRPr lang="pt-BR" sz="2800" dirty="0"/>
          </a:p>
        </p:txBody>
      </p:sp>
      <p:sp>
        <p:nvSpPr>
          <p:cNvPr id="3079" name="Rectangle 33">
            <a:extLst>
              <a:ext uri="{FF2B5EF4-FFF2-40B4-BE49-F238E27FC236}">
                <a16:creationId xmlns:a16="http://schemas.microsoft.com/office/drawing/2014/main" id="{9FC2D571-627B-4B50-A35A-E5903A511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0" name="Rectangle 35">
            <a:extLst>
              <a:ext uri="{FF2B5EF4-FFF2-40B4-BE49-F238E27FC236}">
                <a16:creationId xmlns:a16="http://schemas.microsoft.com/office/drawing/2014/main" id="{F8105CBA-82B0-4A18-BD04-03DB214C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1" name="Rectangle 37">
            <a:extLst>
              <a:ext uri="{FF2B5EF4-FFF2-40B4-BE49-F238E27FC236}">
                <a16:creationId xmlns:a16="http://schemas.microsoft.com/office/drawing/2014/main" id="{87F778B8-87F7-4249-B47A-B161DC7A4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2" name="Rectangle 39">
            <a:extLst>
              <a:ext uri="{FF2B5EF4-FFF2-40B4-BE49-F238E27FC236}">
                <a16:creationId xmlns:a16="http://schemas.microsoft.com/office/drawing/2014/main" id="{E1AC86C0-3C2B-4FE2-B218-D043B6FD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969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F214E235-7E9E-409F-8997-6A77DCDDD3BB}"/>
              </a:ext>
            </a:extLst>
          </p:cNvPr>
          <p:cNvSpPr txBox="1"/>
          <p:nvPr/>
        </p:nvSpPr>
        <p:spPr>
          <a:xfrm>
            <a:off x="1870075" y="20664215"/>
            <a:ext cx="13963650" cy="280076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449263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3200" b="1" dirty="0">
                <a:solidFill>
                  <a:srgbClr val="006C31"/>
                </a:solidFill>
                <a:latin typeface="Arial" pitchFamily="34" charset="0"/>
                <a:cs typeface="Arial" pitchFamily="34" charset="0"/>
              </a:rPr>
              <a:t>OBJETIVOS</a:t>
            </a:r>
          </a:p>
          <a:p>
            <a:pPr algn="ctr" eaLnBrk="1" hangingPunct="1">
              <a:defRPr/>
            </a:pP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pt-BR" sz="2800" dirty="0">
                <a:cs typeface="Arial" pitchFamily="34" charset="0"/>
              </a:rPr>
              <a:t>  O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objetivo do trabalho foi avaliar a interceptação da radiação solar do amendoim em competição com densidades de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mucuna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-preta, visando determinar o impacto na produtividade da cultura.</a:t>
            </a:r>
            <a:endParaRPr lang="pt-BR" sz="2800" dirty="0">
              <a:cs typeface="Arial" pitchFamily="34" charset="0"/>
            </a:endParaRPr>
          </a:p>
          <a:p>
            <a:pPr algn="just">
              <a:defRPr/>
            </a:pPr>
            <a:endParaRPr lang="pt-BR" sz="2800" dirty="0">
              <a:cs typeface="Arial" pitchFamily="34" charset="0"/>
            </a:endParaRPr>
          </a:p>
        </p:txBody>
      </p:sp>
      <p:sp>
        <p:nvSpPr>
          <p:cNvPr id="3084" name="Rectangle 53">
            <a:extLst>
              <a:ext uri="{FF2B5EF4-FFF2-40B4-BE49-F238E27FC236}">
                <a16:creationId xmlns:a16="http://schemas.microsoft.com/office/drawing/2014/main" id="{911F5755-3F47-401C-9F07-7CA5E71FC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5" name="Rectangle 54">
            <a:extLst>
              <a:ext uri="{FF2B5EF4-FFF2-40B4-BE49-F238E27FC236}">
                <a16:creationId xmlns:a16="http://schemas.microsoft.com/office/drawing/2014/main" id="{69560CC3-3B94-452D-9AEE-320D34E4A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6307138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86" name="Rectangle 58">
            <a:extLst>
              <a:ext uri="{FF2B5EF4-FFF2-40B4-BE49-F238E27FC236}">
                <a16:creationId xmlns:a16="http://schemas.microsoft.com/office/drawing/2014/main" id="{A8451A07-4380-47DE-A4F1-B06B54C90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7" name="Rectangle 62">
            <a:extLst>
              <a:ext uri="{FF2B5EF4-FFF2-40B4-BE49-F238E27FC236}">
                <a16:creationId xmlns:a16="http://schemas.microsoft.com/office/drawing/2014/main" id="{9BAB835D-C434-4FC5-8669-7BD89A536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8" name="Rectangle 66">
            <a:extLst>
              <a:ext uri="{FF2B5EF4-FFF2-40B4-BE49-F238E27FC236}">
                <a16:creationId xmlns:a16="http://schemas.microsoft.com/office/drawing/2014/main" id="{8D3DE079-188A-4FCF-9B4C-D4A64E3FD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 sz="8500"/>
          </a:p>
        </p:txBody>
      </p:sp>
      <p:sp>
        <p:nvSpPr>
          <p:cNvPr id="3089" name="Text Box 12">
            <a:extLst>
              <a:ext uri="{FF2B5EF4-FFF2-40B4-BE49-F238E27FC236}">
                <a16:creationId xmlns:a16="http://schemas.microsoft.com/office/drawing/2014/main" id="{BBF70D9A-877D-45F4-92E7-467617970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613" y="6406631"/>
            <a:ext cx="23533100" cy="278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lIns="91418" tIns="45711" rIns="91418" bIns="45711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800" b="1" dirty="0">
                <a:solidFill>
                  <a:srgbClr val="006C31"/>
                </a:solidFill>
              </a:rPr>
              <a:t>Qual o nível de competição da </a:t>
            </a:r>
            <a:r>
              <a:rPr lang="pt-BR" altLang="pt-BR" sz="4800" b="1" dirty="0" err="1">
                <a:solidFill>
                  <a:srgbClr val="006C31"/>
                </a:solidFill>
              </a:rPr>
              <a:t>mucuna</a:t>
            </a:r>
            <a:r>
              <a:rPr lang="pt-BR" altLang="pt-BR" sz="4800" b="1" dirty="0">
                <a:solidFill>
                  <a:srgbClr val="006C31"/>
                </a:solidFill>
              </a:rPr>
              <a:t>-preta com a cultura do amendoim?</a:t>
            </a:r>
          </a:p>
          <a:p>
            <a:pPr algn="ctr" eaLnBrk="1" hangingPunct="1"/>
            <a:endParaRPr lang="pt-BR" altLang="pt-BR" sz="4800" b="1" u="sng" dirty="0">
              <a:solidFill>
                <a:srgbClr val="006C3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pt-BR" altLang="pt-BR" sz="3600" u="sng" dirty="0" err="1"/>
              <a:t>Ebson</a:t>
            </a:r>
            <a:r>
              <a:rPr lang="pt-BR" altLang="pt-BR" sz="3600" u="sng" dirty="0"/>
              <a:t> Silva¹</a:t>
            </a:r>
            <a:r>
              <a:rPr lang="pt-BR" altLang="pt-BR" sz="3600" dirty="0"/>
              <a:t>; Ana Elisa Piazentine²; Leandro Aparecido Chiconi³; Maira </a:t>
            </a:r>
            <a:r>
              <a:rPr lang="pt-BR" altLang="pt-BR" sz="3600" dirty="0" err="1"/>
              <a:t>Rosene</a:t>
            </a:r>
            <a:r>
              <a:rPr lang="pt-BR" altLang="pt-BR" sz="3600" dirty="0"/>
              <a:t> da Costa⁴⁶; Willians César Carrega; Pedro Luís da Costa Aguiar Alves⁷</a:t>
            </a:r>
            <a:endParaRPr lang="pt-BR" altLang="pt-BR" sz="3600" baseline="30000" dirty="0"/>
          </a:p>
        </p:txBody>
      </p:sp>
      <p:sp>
        <p:nvSpPr>
          <p:cNvPr id="3090" name="Rectangle 63">
            <a:extLst>
              <a:ext uri="{FF2B5EF4-FFF2-40B4-BE49-F238E27FC236}">
                <a16:creationId xmlns:a16="http://schemas.microsoft.com/office/drawing/2014/main" id="{02A8B9EC-A05C-4102-B12F-AD72DCD6E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325563"/>
            <a:ext cx="18415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91" name="Rectangle 64">
            <a:extLst>
              <a:ext uri="{FF2B5EF4-FFF2-40B4-BE49-F238E27FC236}">
                <a16:creationId xmlns:a16="http://schemas.microsoft.com/office/drawing/2014/main" id="{F096FA33-6994-4F6C-A5CC-87174798D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4152900"/>
            <a:ext cx="6731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49263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altLang="pt-BR" sz="85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92" name="Rectangle 65">
            <a:extLst>
              <a:ext uri="{FF2B5EF4-FFF2-40B4-BE49-F238E27FC236}">
                <a16:creationId xmlns:a16="http://schemas.microsoft.com/office/drawing/2014/main" id="{02303578-21E6-4183-8887-87817F2D9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5621338"/>
            <a:ext cx="18415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 sz="8500"/>
          </a:p>
        </p:txBody>
      </p:sp>
      <p:sp>
        <p:nvSpPr>
          <p:cNvPr id="3093" name="Rectangle 66">
            <a:extLst>
              <a:ext uri="{FF2B5EF4-FFF2-40B4-BE49-F238E27FC236}">
                <a16:creationId xmlns:a16="http://schemas.microsoft.com/office/drawing/2014/main" id="{AA9FDE3F-AC4D-479F-A409-2C9261085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8229600"/>
            <a:ext cx="2190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altLang="pt-BR" sz="85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94" name="Rectangle 67">
            <a:extLst>
              <a:ext uri="{FF2B5EF4-FFF2-40B4-BE49-F238E27FC236}">
                <a16:creationId xmlns:a16="http://schemas.microsoft.com/office/drawing/2014/main" id="{F022C588-29CF-49DC-ACEB-9135AB25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10161588"/>
            <a:ext cx="2762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600"/>
              <a:t> </a:t>
            </a:r>
            <a:endParaRPr lang="pt-BR" altLang="pt-BR" sz="8500"/>
          </a:p>
        </p:txBody>
      </p:sp>
      <p:sp>
        <p:nvSpPr>
          <p:cNvPr id="3108" name="Retângulo 2">
            <a:extLst>
              <a:ext uri="{FF2B5EF4-FFF2-40B4-BE49-F238E27FC236}">
                <a16:creationId xmlns:a16="http://schemas.microsoft.com/office/drawing/2014/main" id="{7889F3D7-AEA8-4B69-8673-96562713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3669" y="24624655"/>
            <a:ext cx="12400111" cy="584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 dirty="0">
                <a:solidFill>
                  <a:srgbClr val="006C31"/>
                </a:solidFill>
              </a:rPr>
              <a:t>RESULTADOS E DISCUSSÃO</a:t>
            </a:r>
          </a:p>
        </p:txBody>
      </p:sp>
      <p:grpSp>
        <p:nvGrpSpPr>
          <p:cNvPr id="3102" name="Grupo 1">
            <a:extLst>
              <a:ext uri="{FF2B5EF4-FFF2-40B4-BE49-F238E27FC236}">
                <a16:creationId xmlns:a16="http://schemas.microsoft.com/office/drawing/2014/main" id="{1C639F5D-D7AC-4DFE-A523-6B5F72B859D2}"/>
              </a:ext>
            </a:extLst>
          </p:cNvPr>
          <p:cNvGrpSpPr>
            <a:grpSpLocks/>
          </p:cNvGrpSpPr>
          <p:nvPr/>
        </p:nvGrpSpPr>
        <p:grpSpPr bwMode="auto">
          <a:xfrm>
            <a:off x="10480675" y="40394407"/>
            <a:ext cx="11309350" cy="1649413"/>
            <a:chOff x="10480525" y="40542231"/>
            <a:chExt cx="11308765" cy="1649412"/>
          </a:xfrm>
        </p:grpSpPr>
        <p:pic>
          <p:nvPicPr>
            <p:cNvPr id="3103" name="Imagem 38" descr="Unesp.png">
              <a:extLst>
                <a:ext uri="{FF2B5EF4-FFF2-40B4-BE49-F238E27FC236}">
                  <a16:creationId xmlns:a16="http://schemas.microsoft.com/office/drawing/2014/main" id="{C85F2F0E-E9EB-478F-BD6A-BC0BAACB7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3759" y="40605549"/>
              <a:ext cx="2155783" cy="1522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4" name="Imagem 5">
              <a:extLst>
                <a:ext uri="{FF2B5EF4-FFF2-40B4-BE49-F238E27FC236}">
                  <a16:creationId xmlns:a16="http://schemas.microsoft.com/office/drawing/2014/main" id="{110F2A0D-4DAC-4FAC-8A10-B75E9859F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14340" y="40802617"/>
              <a:ext cx="2774950" cy="1228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5" name="Imagem 6">
              <a:extLst>
                <a:ext uri="{FF2B5EF4-FFF2-40B4-BE49-F238E27FC236}">
                  <a16:creationId xmlns:a16="http://schemas.microsoft.com/office/drawing/2014/main" id="{E340D3FB-A396-4DF3-A80B-22643B6B6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0525" y="40542231"/>
              <a:ext cx="4067175" cy="1649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6F24F33A-C426-499E-99D5-585D16900D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35330" y="25632767"/>
            <a:ext cx="18031117" cy="663316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BCC72CD-978E-4C7B-953A-405E87F840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0764" y="32185495"/>
            <a:ext cx="15247804" cy="636500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61DE6E29-970C-402D-B208-18F6812204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431415" y="25848791"/>
            <a:ext cx="15102818" cy="1191041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EE8E7C8-6F35-461A-9D27-5A5444215D44}"/>
              </a:ext>
            </a:extLst>
          </p:cNvPr>
          <p:cNvSpPr txBox="1"/>
          <p:nvPr/>
        </p:nvSpPr>
        <p:spPr>
          <a:xfrm>
            <a:off x="355632" y="31105375"/>
            <a:ext cx="15890217" cy="1160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1. Competição da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(A e B) na interceptação de radiação </a:t>
            </a:r>
            <a:r>
              <a:rPr lang="pt-B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(RFA) durante o início da maturação (estágio R7) do amendoim. A, RFA para cada densidade; acima do dossel (disponibilidade total de RFA), meio do dossel (RFA interceptada (PD) pelas plantas daninhas), abaixo do dossel (RFA restante) e relação meio e abaixo do dossel (RFA interceptada(C) pela cultura). B, RFA interceptada entre as densidades.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661B80E-4E86-4340-B133-76D113EEB939}"/>
              </a:ext>
            </a:extLst>
          </p:cNvPr>
          <p:cNvSpPr txBox="1"/>
          <p:nvPr/>
        </p:nvSpPr>
        <p:spPr>
          <a:xfrm>
            <a:off x="-56493" y="37298063"/>
            <a:ext cx="15890217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2. Média geral da interferência da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na interceptação da radiação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fotossinteticamente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ativa em competição com a cultura do amendoim ao final do ciclo da cultura.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5CFE99-032A-45D0-8901-CA21A33DF932}"/>
              </a:ext>
            </a:extLst>
          </p:cNvPr>
          <p:cNvSpPr txBox="1"/>
          <p:nvPr/>
        </p:nvSpPr>
        <p:spPr>
          <a:xfrm>
            <a:off x="16632118" y="36577983"/>
            <a:ext cx="14701413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539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3. Massa seca da parte aérea da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(A), do amendoim em convivência com a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mucuna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-preta (B) e produtividade de vagens (C) e sementes (D) de amendoim em convivência.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1E6788B-5088-4ADB-815B-C7EB6002D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9791007"/>
            <a:ext cx="2880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en-US" sz="2400" baseline="30000" dirty="0"/>
              <a:t>1</a:t>
            </a:r>
            <a:r>
              <a:rPr lang="pt-BR" altLang="en-US" sz="2400" dirty="0"/>
              <a:t>Graduando em Agronomia na Universidade Estadual Paulista - FCAV/UNESP, Jaboticabal; </a:t>
            </a:r>
            <a:r>
              <a:rPr lang="pt-BR" altLang="pt-BR" sz="2400" dirty="0"/>
              <a:t>²</a:t>
            </a:r>
            <a:r>
              <a:rPr lang="pt-BR" altLang="en-US" sz="2400" dirty="0"/>
              <a:t>Mestranda em Produção Vegetal – FCAV/UNESP; </a:t>
            </a:r>
            <a:r>
              <a:rPr lang="pt-BR" altLang="pt-BR" sz="2400" dirty="0"/>
              <a:t>³</a:t>
            </a:r>
            <a:r>
              <a:rPr lang="pt-BR" altLang="en-US" sz="2400" dirty="0"/>
              <a:t>Graduando em Agronomia na Universidade Estadual Paulista; </a:t>
            </a:r>
            <a:r>
              <a:rPr lang="pt-BR" altLang="pt-BR" sz="2400" dirty="0"/>
              <a:t>⁴ </a:t>
            </a:r>
            <a:r>
              <a:rPr lang="pt-BR" altLang="en-US" sz="2400" dirty="0"/>
              <a:t>Graduanda em Ciências Biológicas – Faculdade São Luís, </a:t>
            </a:r>
            <a:r>
              <a:rPr lang="pt-BR" altLang="pt-BR" sz="2400" dirty="0"/>
              <a:t>⁵ </a:t>
            </a:r>
            <a:r>
              <a:rPr lang="pt-BR" altLang="en-US" sz="2400" dirty="0"/>
              <a:t>Doutor, pesquisador científico; </a:t>
            </a:r>
            <a:r>
              <a:rPr lang="pt-BR" altLang="pt-BR" sz="2400" dirty="0"/>
              <a:t>⁶ </a:t>
            </a:r>
            <a:r>
              <a:rPr lang="pt-BR" altLang="en-US" sz="2400" dirty="0"/>
              <a:t>Professor Adjunto da Universidade Estadual Paulista, FCAV/UNESP.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1002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Heytor Heytor</cp:lastModifiedBy>
  <cp:revision>160</cp:revision>
  <dcterms:created xsi:type="dcterms:W3CDTF">2010-11-03T20:52:05Z</dcterms:created>
  <dcterms:modified xsi:type="dcterms:W3CDTF">2023-02-28T14:19:29Z</dcterms:modified>
</cp:coreProperties>
</file>